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6" r:id="rId3"/>
    <p:sldId id="260" r:id="rId4"/>
    <p:sldId id="268" r:id="rId5"/>
    <p:sldId id="258" r:id="rId6"/>
    <p:sldId id="276" r:id="rId7"/>
    <p:sldId id="285" r:id="rId8"/>
    <p:sldId id="288" r:id="rId9"/>
    <p:sldId id="287" r:id="rId10"/>
    <p:sldId id="290" r:id="rId11"/>
    <p:sldId id="274" r:id="rId12"/>
    <p:sldId id="261" r:id="rId13"/>
    <p:sldId id="291" r:id="rId14"/>
    <p:sldId id="292" r:id="rId15"/>
    <p:sldId id="264" r:id="rId16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7"/>
    </p:embeddedFont>
    <p:embeddedFont>
      <p:font typeface="G마켓 산스 TTF Light" panose="02000000000000000000" pitchFamily="2" charset="-127"/>
      <p:regular r:id="rId18"/>
    </p:embeddedFont>
    <p:embeddedFont>
      <p:font typeface="G마켓 산스 TTF Medium" panose="02000000000000000000" pitchFamily="2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영" initials="김아" lastIdx="8" clrIdx="0">
    <p:extLst>
      <p:ext uri="{19B8F6BF-5375-455C-9EA6-DF929625EA0E}">
        <p15:presenceInfo xmlns:p15="http://schemas.microsoft.com/office/powerpoint/2012/main" userId="968a0d75f5faa2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D10"/>
    <a:srgbClr val="EDED0D"/>
    <a:srgbClr val="51504C"/>
    <a:srgbClr val="293C42"/>
    <a:srgbClr val="4F7B8C"/>
    <a:srgbClr val="6389A0"/>
    <a:srgbClr val="9F6C69"/>
    <a:srgbClr val="E09508"/>
    <a:srgbClr val="ED6439"/>
    <a:srgbClr val="F6BE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4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23T12:05:34.328" idx="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BADBA-A116-4A07-A881-9A6DE66B5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3E8C-73E5-488C-BE00-B695F4196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1D813-FB4C-42A3-B948-EF1EB00B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8C982-7E9B-4C1E-8126-4C498B0C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739B8-AFB2-4889-9AFD-70059FC7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D42DF-66F0-4E0A-A7C9-D4536927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607F85-4AEC-435B-9758-B386E7A68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B39C0-62CA-4817-99CA-7D7C33A35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5B451-7B82-4D3D-B531-3D585BEE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6F2B7-2CDE-44F0-B4E8-6A930381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C8E59-4BB8-498A-B03D-6C8031FC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0B732-EB67-4A30-A01A-3AFA6DDE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3EEC06-6A0A-43CC-A27E-43C0154A6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CBEB-7647-4251-9295-45035240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B34B5-7B13-40D2-9D5C-63871D5B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BB112-600C-454C-9F7E-0DA31BEA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272B6A-0B03-4D8F-84D1-F9D33378B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365833-78E9-4A87-AD9D-4FDAEB37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1A8EC-B4CD-4877-9EB7-D1803EB9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10923-DD71-4BD1-99DB-6BB78EAC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B1343-6BF1-4D13-BA6D-7AEEFD15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2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A1C15-ACA7-4CF1-B3FD-AD1D4D28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C6C54-6286-4700-B5AF-E673F626B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44A5D-283D-4353-A925-7869821D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237F1-F3E7-4C81-BB11-C23F6B14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1EEAD-EBB4-4AFF-95E4-7A487342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1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F3E79-DC74-4BCB-B7BC-7172D089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B5522-F702-4EDB-83E8-ABA6269AE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881FE-BE64-48CB-A1D4-D0042DF7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9763D-2DDC-4265-BB82-A84640E9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B2C9C-BC9F-4CBA-A9C7-99FC1559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3346C-F614-4215-AAEC-C4A108E3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6D59E-17E0-4936-B493-EB26A5F9D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488B07-D0F9-46FA-96FF-E96BB55E6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60AE29-E6EE-4DB7-97B7-66D4A491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E1942-F454-4009-A0E9-AB81F9D5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7631F6-8644-4BA2-9E9A-9D1C972D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D1A4-DB45-4A58-B1AF-0CD3E70F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6E081-0C90-4D91-9AD7-DEF6D7A85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F2AA2A-405C-40DB-BB43-4A29A269A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07FF4-AEA9-40EE-B620-CD623783A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BC4515-48CE-4CB9-9165-5F0417B34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1017CC-3882-4E2B-9F3C-18F17009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8403AC-4BA3-4FE1-ABD6-84404F1B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8F475-A3B8-4242-BE74-74D287A9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3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FE048-842C-4938-9607-1C2C574D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70D9D3-E351-4223-A1F8-47960DE4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6F84A-B70C-49AD-A8B3-AADC4C5B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5B50F2-D22C-47DC-A0F5-632CB268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3E430-0B7F-4F49-A486-8A8C887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CB54A-A829-430A-882F-0ECB54F1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D1811-BB4D-449D-B77E-9E6F60AC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16C5-9E2D-4236-B205-9F63B8A62D1C}"/>
              </a:ext>
            </a:extLst>
          </p:cNvPr>
          <p:cNvSpPr txBox="1"/>
          <p:nvPr userDrawn="1"/>
        </p:nvSpPr>
        <p:spPr>
          <a:xfrm>
            <a:off x="9665225" y="6588607"/>
            <a:ext cx="2536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7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3E430-0B7F-4F49-A486-8A8C887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CB54A-A829-430A-882F-0ECB54F1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D1811-BB4D-449D-B77E-9E6F60AC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16C5-9E2D-4236-B205-9F63B8A62D1C}"/>
              </a:ext>
            </a:extLst>
          </p:cNvPr>
          <p:cNvSpPr txBox="1"/>
          <p:nvPr userDrawn="1"/>
        </p:nvSpPr>
        <p:spPr>
          <a:xfrm>
            <a:off x="9665225" y="6588607"/>
            <a:ext cx="2536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ⓒSaebyeol Yu.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900" dirty="0" err="1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Saebyeol’s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PowerPoint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3C4E1-D459-4729-A19A-5275E19D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FB4AD-75E6-4FCD-9DFE-84482144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6F482C-B38A-43A5-8695-ACD3670B7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3D76B-BEB9-45FC-B6B6-DD46018D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5257F-DD5C-4F9E-8DCE-A67CBB76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671610-FBE9-4564-B859-A9384BC5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2DD6D4-00EE-4C5D-8629-4A76FDA9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CEB80-5BB6-4292-81DF-6C2A7A7B0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93CE3-D105-4E96-9D3C-9F36DF576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C78416F6-A6D0-4C5E-A22B-0D2F8B83B48E}" type="datetimeFigureOut">
              <a:rPr lang="ko-KR" altLang="en-US" smtClean="0"/>
              <a:pPr/>
              <a:t>2023-02-23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F4816-9A4A-4BDD-80BC-73184A170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593C9-84B9-4E5C-9662-AD19AF562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5D0CB40D-8F73-4432-BBAD-E4BFCF5C545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43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8A3F3-F675-4FB9-B3AA-40A0C764FF81}"/>
              </a:ext>
            </a:extLst>
          </p:cNvPr>
          <p:cNvSpPr txBox="1"/>
          <p:nvPr/>
        </p:nvSpPr>
        <p:spPr>
          <a:xfrm>
            <a:off x="4343858" y="5275179"/>
            <a:ext cx="3760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TEA </a:t>
            </a:r>
            <a:r>
              <a:rPr lang="en-US" altLang="ko-KR" sz="5400" dirty="0">
                <a:solidFill>
                  <a:schemeClr val="bg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TIME</a:t>
            </a:r>
            <a:endParaRPr lang="ko-KR" altLang="en-US" sz="5400" dirty="0">
              <a:solidFill>
                <a:schemeClr val="bg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왼쪽 대괄호 4">
            <a:extLst>
              <a:ext uri="{FF2B5EF4-FFF2-40B4-BE49-F238E27FC236}">
                <a16:creationId xmlns:a16="http://schemas.microsoft.com/office/drawing/2014/main" id="{E4992B12-8CAC-4819-8DEC-C7752B50378F}"/>
              </a:ext>
            </a:extLst>
          </p:cNvPr>
          <p:cNvSpPr/>
          <p:nvPr/>
        </p:nvSpPr>
        <p:spPr>
          <a:xfrm>
            <a:off x="3606800" y="5118100"/>
            <a:ext cx="279400" cy="11811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8BB73BC2-20E1-4072-AACE-4EF9609DB2AF}"/>
              </a:ext>
            </a:extLst>
          </p:cNvPr>
          <p:cNvSpPr/>
          <p:nvPr/>
        </p:nvSpPr>
        <p:spPr>
          <a:xfrm>
            <a:off x="8305802" y="5146294"/>
            <a:ext cx="279400" cy="1181100"/>
          </a:xfrm>
          <a:prstGeom prst="rightBracke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536336-929B-C48B-F98A-8821535D566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9FDEE53-E156-7EE8-DE05-913D15075363}"/>
              </a:ext>
            </a:extLst>
          </p:cNvPr>
          <p:cNvGrpSpPr/>
          <p:nvPr/>
        </p:nvGrpSpPr>
        <p:grpSpPr>
          <a:xfrm>
            <a:off x="-2" y="0"/>
            <a:ext cx="4991101" cy="6858000"/>
            <a:chOff x="-2" y="0"/>
            <a:chExt cx="4991101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5B21CB-1EE6-BD5F-16B5-1C4983EC6384}"/>
                </a:ext>
              </a:extLst>
            </p:cNvPr>
            <p:cNvSpPr/>
            <p:nvPr/>
          </p:nvSpPr>
          <p:spPr>
            <a:xfrm>
              <a:off x="-2" y="0"/>
              <a:ext cx="4991101" cy="6858000"/>
            </a:xfrm>
            <a:prstGeom prst="rect">
              <a:avLst/>
            </a:prstGeom>
            <a:solidFill>
              <a:srgbClr val="51504C">
                <a:alpha val="43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7DFF5A-CF79-0E3F-0434-9AC1401DD202}"/>
                </a:ext>
              </a:extLst>
            </p:cNvPr>
            <p:cNvSpPr/>
            <p:nvPr/>
          </p:nvSpPr>
          <p:spPr>
            <a:xfrm>
              <a:off x="-2" y="0"/>
              <a:ext cx="4517785" cy="6858000"/>
            </a:xfrm>
            <a:prstGeom prst="rect">
              <a:avLst/>
            </a:prstGeom>
            <a:solidFill>
              <a:srgbClr val="51504C">
                <a:alpha val="71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925307F-E85C-74DB-308F-A5BC86747DD6}"/>
                </a:ext>
              </a:extLst>
            </p:cNvPr>
            <p:cNvSpPr/>
            <p:nvPr/>
          </p:nvSpPr>
          <p:spPr>
            <a:xfrm>
              <a:off x="0" y="0"/>
              <a:ext cx="4048125" cy="6858000"/>
            </a:xfrm>
            <a:prstGeom prst="rect">
              <a:avLst/>
            </a:prstGeom>
            <a:solidFill>
              <a:srgbClr val="293C4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B577DE9-D5F1-E64C-A094-C095A88EF6D5}"/>
              </a:ext>
            </a:extLst>
          </p:cNvPr>
          <p:cNvSpPr txBox="1"/>
          <p:nvPr/>
        </p:nvSpPr>
        <p:spPr>
          <a:xfrm>
            <a:off x="330936" y="1739900"/>
            <a:ext cx="33066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solidFill>
                  <a:srgbClr val="EDED0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미니 </a:t>
            </a:r>
            <a:endParaRPr lang="en-US" altLang="ko-KR" sz="5500" dirty="0">
              <a:solidFill>
                <a:srgbClr val="EDED0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5500" dirty="0">
                <a:solidFill>
                  <a:srgbClr val="EDED0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C8AED-E4CC-17B2-B31D-876698F832B0}"/>
              </a:ext>
            </a:extLst>
          </p:cNvPr>
          <p:cNvSpPr txBox="1"/>
          <p:nvPr/>
        </p:nvSpPr>
        <p:spPr>
          <a:xfrm>
            <a:off x="331752" y="3489495"/>
            <a:ext cx="439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대형 마트 관리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E4D5-7D09-27C5-721B-E93EBC92FBC6}"/>
              </a:ext>
            </a:extLst>
          </p:cNvPr>
          <p:cNvSpPr txBox="1"/>
          <p:nvPr/>
        </p:nvSpPr>
        <p:spPr>
          <a:xfrm>
            <a:off x="2322821" y="4420723"/>
            <a:ext cx="1790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  박성준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김아영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김수빈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선상준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0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BFC1E-CCC1-E67A-9266-A94A23833F4D}"/>
              </a:ext>
            </a:extLst>
          </p:cNvPr>
          <p:cNvSpPr txBox="1"/>
          <p:nvPr/>
        </p:nvSpPr>
        <p:spPr>
          <a:xfrm>
            <a:off x="901695" y="208377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요구사항 정의서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4AB51-1306-CB89-2A6D-048E19DEBAF5}"/>
              </a:ext>
            </a:extLst>
          </p:cNvPr>
          <p:cNvSpPr txBox="1"/>
          <p:nvPr/>
        </p:nvSpPr>
        <p:spPr>
          <a:xfrm>
            <a:off x="1487182" y="1566932"/>
            <a:ext cx="169790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지점관리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8EA960-AEAD-B29D-5C5B-7C9C970F8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4753"/>
              </p:ext>
            </p:extLst>
          </p:nvPr>
        </p:nvGraphicFramePr>
        <p:xfrm>
          <a:off x="1563466" y="2121408"/>
          <a:ext cx="9111942" cy="31821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37314">
                  <a:extLst>
                    <a:ext uri="{9D8B030D-6E8A-4147-A177-3AD203B41FA5}">
                      <a16:colId xmlns:a16="http://schemas.microsoft.com/office/drawing/2014/main" val="3987521617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2054721252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1652687795"/>
                    </a:ext>
                  </a:extLst>
                </a:gridCol>
              </a:tblGrid>
              <a:tr h="421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상세설명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필수 데이터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3250821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매출조회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지점별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기간별 매출을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지점데이터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구매기록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6140533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품목조회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지점별로 판매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남은 품목 조회기능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지점데이터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구매기록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0229506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품목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관리자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지점등을 추가하고 삭제하는기능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지점데이터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관리자데이터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392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5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ERD</a:t>
            </a:r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클라우드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5CC1E-5DD6-6B15-41F0-E9BBD80CE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0" y="893048"/>
            <a:ext cx="10060885" cy="55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AFB79B-1BA2-4438-8B19-ECC6E260B4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9D1AA9-02FA-412D-B953-F382635086F5}"/>
              </a:ext>
            </a:extLst>
          </p:cNvPr>
          <p:cNvSpPr/>
          <p:nvPr/>
        </p:nvSpPr>
        <p:spPr>
          <a:xfrm>
            <a:off x="540083" y="3848242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DD8A05-B525-4276-BFD3-054B35C1DFE6}"/>
              </a:ext>
            </a:extLst>
          </p:cNvPr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C7BC60-E722-4516-8C96-45C25FC3ED2C}"/>
              </a:ext>
            </a:extLst>
          </p:cNvPr>
          <p:cNvCxnSpPr/>
          <p:nvPr/>
        </p:nvCxnSpPr>
        <p:spPr>
          <a:xfrm>
            <a:off x="540084" y="5181600"/>
            <a:ext cx="11651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A79116-385D-4474-8484-2E9220528D74}"/>
              </a:ext>
            </a:extLst>
          </p:cNvPr>
          <p:cNvSpPr txBox="1"/>
          <p:nvPr/>
        </p:nvSpPr>
        <p:spPr>
          <a:xfrm flipH="1">
            <a:off x="718818" y="2318404"/>
            <a:ext cx="15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EABB9-CD97-58C5-7733-1507ECA2B7D0}"/>
              </a:ext>
            </a:extLst>
          </p:cNvPr>
          <p:cNvSpPr txBox="1"/>
          <p:nvPr/>
        </p:nvSpPr>
        <p:spPr>
          <a:xfrm>
            <a:off x="718819" y="4090153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307632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9C62219-E0FA-4AAD-E7C5-45472C72B60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4" y="1868"/>
            <a:ext cx="11290305" cy="6856132"/>
          </a:xfrm>
          <a:prstGeom prst="rect">
            <a:avLst/>
          </a:prstGeom>
        </p:spPr>
      </p:pic>
      <p:sp>
        <p:nvSpPr>
          <p:cNvPr id="5" name="왼쪽 대괄호 4">
            <a:extLst>
              <a:ext uri="{FF2B5EF4-FFF2-40B4-BE49-F238E27FC236}">
                <a16:creationId xmlns:a16="http://schemas.microsoft.com/office/drawing/2014/main" id="{E4992B12-8CAC-4819-8DEC-C7752B50378F}"/>
              </a:ext>
            </a:extLst>
          </p:cNvPr>
          <p:cNvSpPr/>
          <p:nvPr/>
        </p:nvSpPr>
        <p:spPr>
          <a:xfrm>
            <a:off x="3606800" y="5118100"/>
            <a:ext cx="279400" cy="11811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8BB73BC2-20E1-4072-AACE-4EF9609DB2AF}"/>
              </a:ext>
            </a:extLst>
          </p:cNvPr>
          <p:cNvSpPr/>
          <p:nvPr/>
        </p:nvSpPr>
        <p:spPr>
          <a:xfrm>
            <a:off x="8305802" y="5146294"/>
            <a:ext cx="279400" cy="1181100"/>
          </a:xfrm>
          <a:prstGeom prst="rightBracke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FDEE53-E156-7EE8-DE05-913D15075363}"/>
              </a:ext>
            </a:extLst>
          </p:cNvPr>
          <p:cNvGrpSpPr/>
          <p:nvPr/>
        </p:nvGrpSpPr>
        <p:grpSpPr>
          <a:xfrm>
            <a:off x="-2" y="0"/>
            <a:ext cx="4991101" cy="6858000"/>
            <a:chOff x="-2" y="0"/>
            <a:chExt cx="4991101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5B21CB-1EE6-BD5F-16B5-1C4983EC6384}"/>
                </a:ext>
              </a:extLst>
            </p:cNvPr>
            <p:cNvSpPr/>
            <p:nvPr/>
          </p:nvSpPr>
          <p:spPr>
            <a:xfrm>
              <a:off x="-2" y="0"/>
              <a:ext cx="4991101" cy="6858000"/>
            </a:xfrm>
            <a:prstGeom prst="rect">
              <a:avLst/>
            </a:prstGeom>
            <a:solidFill>
              <a:srgbClr val="51504C">
                <a:alpha val="43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7DFF5A-CF79-0E3F-0434-9AC1401DD202}"/>
                </a:ext>
              </a:extLst>
            </p:cNvPr>
            <p:cNvSpPr/>
            <p:nvPr/>
          </p:nvSpPr>
          <p:spPr>
            <a:xfrm>
              <a:off x="-2" y="0"/>
              <a:ext cx="4517785" cy="6858000"/>
            </a:xfrm>
            <a:prstGeom prst="rect">
              <a:avLst/>
            </a:prstGeom>
            <a:solidFill>
              <a:srgbClr val="51504C">
                <a:alpha val="71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925307F-E85C-74DB-308F-A5BC86747DD6}"/>
                </a:ext>
              </a:extLst>
            </p:cNvPr>
            <p:cNvSpPr/>
            <p:nvPr/>
          </p:nvSpPr>
          <p:spPr>
            <a:xfrm>
              <a:off x="0" y="0"/>
              <a:ext cx="4048125" cy="6858000"/>
            </a:xfrm>
            <a:prstGeom prst="rect">
              <a:avLst/>
            </a:prstGeom>
            <a:solidFill>
              <a:srgbClr val="293C4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B577DE9-D5F1-E64C-A094-C095A88EF6D5}"/>
              </a:ext>
            </a:extLst>
          </p:cNvPr>
          <p:cNvSpPr txBox="1"/>
          <p:nvPr/>
        </p:nvSpPr>
        <p:spPr>
          <a:xfrm>
            <a:off x="330936" y="1739900"/>
            <a:ext cx="33066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solidFill>
                  <a:srgbClr val="EDED0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</a:t>
            </a:r>
            <a:endParaRPr lang="en-US" altLang="ko-KR" sz="5500" dirty="0">
              <a:solidFill>
                <a:srgbClr val="EDED0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5500" dirty="0">
                <a:solidFill>
                  <a:srgbClr val="EDED0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</a:t>
            </a:r>
            <a:endParaRPr lang="en-US" altLang="ko-KR" sz="5500" dirty="0">
              <a:solidFill>
                <a:srgbClr val="EDED0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C8AED-E4CC-17B2-B31D-876698F832B0}"/>
              </a:ext>
            </a:extLst>
          </p:cNvPr>
          <p:cNvSpPr txBox="1"/>
          <p:nvPr/>
        </p:nvSpPr>
        <p:spPr>
          <a:xfrm>
            <a:off x="331752" y="3489495"/>
            <a:ext cx="439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대형 마트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198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2ACCCB7-A590-4800-A474-1313D7C07C1E}"/>
              </a:ext>
            </a:extLst>
          </p:cNvPr>
          <p:cNvGrpSpPr/>
          <p:nvPr/>
        </p:nvGrpSpPr>
        <p:grpSpPr>
          <a:xfrm>
            <a:off x="1" y="1079058"/>
            <a:ext cx="12236558" cy="3770263"/>
            <a:chOff x="-394849" y="1282258"/>
            <a:chExt cx="10550434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3C9237-9B5D-4A47-A75D-0D05B7D39AA2}"/>
                </a:ext>
              </a:extLst>
            </p:cNvPr>
            <p:cNvSpPr txBox="1"/>
            <p:nvPr/>
          </p:nvSpPr>
          <p:spPr>
            <a:xfrm>
              <a:off x="-394849" y="1282258"/>
              <a:ext cx="253469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accent3"/>
                  </a:solidFill>
                  <a:latin typeface="Arial" panose="020B0604020202020204" pitchFamily="34" charset="0"/>
                  <a:ea typeface="G마켓 산스 TTF Light" panose="02000000000000000000" pitchFamily="2" charset="-127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accent3"/>
                </a:solidFill>
                <a:latin typeface="Arial" panose="020B0604020202020204" pitchFamily="34" charset="0"/>
                <a:ea typeface="G마켓 산스 TTF Light" panose="020000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679BD1-902C-4A31-9C5C-81387C5156A5}"/>
                </a:ext>
              </a:extLst>
            </p:cNvPr>
            <p:cNvSpPr txBox="1"/>
            <p:nvPr/>
          </p:nvSpPr>
          <p:spPr>
            <a:xfrm>
              <a:off x="9262459" y="1282258"/>
              <a:ext cx="893126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accent3"/>
                  </a:solidFill>
                  <a:latin typeface="Arial" panose="020B0604020202020204" pitchFamily="34" charset="0"/>
                  <a:ea typeface="G마켓 산스 TTF Light" panose="02000000000000000000" pitchFamily="2" charset="-127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accent3"/>
                </a:solidFill>
                <a:latin typeface="Arial" panose="020B0604020202020204" pitchFamily="34" charset="0"/>
                <a:ea typeface="G마켓 산스 TTF Light" panose="02000000000000000000" pitchFamily="2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BFA505-10DD-D881-F11B-96D4AED8C7CF}"/>
              </a:ext>
            </a:extLst>
          </p:cNvPr>
          <p:cNvSpPr txBox="1"/>
          <p:nvPr/>
        </p:nvSpPr>
        <p:spPr>
          <a:xfrm>
            <a:off x="4224528" y="2613392"/>
            <a:ext cx="6080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Q&amp;A</a:t>
            </a:r>
            <a:endParaRPr lang="ko-KR" altLang="en-US" sz="10000" dirty="0"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63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2ACCCB7-A590-4800-A474-1313D7C07C1E}"/>
              </a:ext>
            </a:extLst>
          </p:cNvPr>
          <p:cNvGrpSpPr/>
          <p:nvPr/>
        </p:nvGrpSpPr>
        <p:grpSpPr>
          <a:xfrm>
            <a:off x="1" y="1079058"/>
            <a:ext cx="12236558" cy="3770263"/>
            <a:chOff x="-394849" y="1282258"/>
            <a:chExt cx="10550434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3C9237-9B5D-4A47-A75D-0D05B7D39AA2}"/>
                </a:ext>
              </a:extLst>
            </p:cNvPr>
            <p:cNvSpPr txBox="1"/>
            <p:nvPr/>
          </p:nvSpPr>
          <p:spPr>
            <a:xfrm>
              <a:off x="-394849" y="1282258"/>
              <a:ext cx="253469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accent3"/>
                  </a:solidFill>
                  <a:latin typeface="Arial" panose="020B0604020202020204" pitchFamily="34" charset="0"/>
                  <a:ea typeface="G마켓 산스 TTF Light" panose="02000000000000000000" pitchFamily="2" charset="-127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accent3"/>
                </a:solidFill>
                <a:latin typeface="Arial" panose="020B0604020202020204" pitchFamily="34" charset="0"/>
                <a:ea typeface="G마켓 산스 TTF Light" panose="020000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679BD1-902C-4A31-9C5C-81387C5156A5}"/>
                </a:ext>
              </a:extLst>
            </p:cNvPr>
            <p:cNvSpPr txBox="1"/>
            <p:nvPr/>
          </p:nvSpPr>
          <p:spPr>
            <a:xfrm>
              <a:off x="9262459" y="1282258"/>
              <a:ext cx="893126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accent3"/>
                  </a:solidFill>
                  <a:latin typeface="Arial" panose="020B0604020202020204" pitchFamily="34" charset="0"/>
                  <a:ea typeface="G마켓 산스 TTF Light" panose="02000000000000000000" pitchFamily="2" charset="-127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accent3"/>
                </a:solidFill>
                <a:latin typeface="Arial" panose="020B0604020202020204" pitchFamily="34" charset="0"/>
                <a:ea typeface="G마켓 산스 TTF Light" panose="02000000000000000000" pitchFamily="2" charset="-127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1B5C830-04B0-4F35-BDEA-D237D1907A7B}"/>
              </a:ext>
            </a:extLst>
          </p:cNvPr>
          <p:cNvSpPr txBox="1"/>
          <p:nvPr/>
        </p:nvSpPr>
        <p:spPr>
          <a:xfrm>
            <a:off x="774682" y="1631198"/>
            <a:ext cx="1064265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수업에서 배운 내용을 활용하여 코드를 짜볼 수 있어서 보람찼습니다</a:t>
            </a:r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많은 오류를 마주하면서 여러 방법을 배웠습니다</a:t>
            </a:r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생각보다 클래스간 결합이 잘됐습니다</a:t>
            </a:r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2800" i="1" dirty="0">
              <a:solidFill>
                <a:schemeClr val="accent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하하하</a:t>
            </a:r>
            <a:r>
              <a:rPr lang="en-US" altLang="ko-KR" sz="2800" i="1" dirty="0"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52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AB911D-4526-4D44-8AC5-8CA3FFC1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4251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CONTENTS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032A52-5637-BB95-7711-A8388DEA0B81}"/>
              </a:ext>
            </a:extLst>
          </p:cNvPr>
          <p:cNvGrpSpPr/>
          <p:nvPr/>
        </p:nvGrpSpPr>
        <p:grpSpPr>
          <a:xfrm>
            <a:off x="751554" y="1242938"/>
            <a:ext cx="2708781" cy="1005148"/>
            <a:chOff x="782034" y="1227698"/>
            <a:chExt cx="2708781" cy="100514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1B5A58A-59BC-B0CC-B56C-48A792A059D6}"/>
                </a:ext>
              </a:extLst>
            </p:cNvPr>
            <p:cNvGrpSpPr/>
            <p:nvPr/>
          </p:nvGrpSpPr>
          <p:grpSpPr>
            <a:xfrm>
              <a:off x="782034" y="1227698"/>
              <a:ext cx="2708781" cy="646331"/>
              <a:chOff x="782034" y="1227698"/>
              <a:chExt cx="2708781" cy="646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7864E8-13B8-4523-B378-47451F80EFB9}"/>
                  </a:ext>
                </a:extLst>
              </p:cNvPr>
              <p:cNvSpPr txBox="1"/>
              <p:nvPr/>
            </p:nvSpPr>
            <p:spPr>
              <a:xfrm>
                <a:off x="782034" y="1227698"/>
                <a:ext cx="7296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9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70695E-D2D5-44BA-AEFC-0FFC1103690A}"/>
                  </a:ext>
                </a:extLst>
              </p:cNvPr>
              <p:cNvSpPr txBox="1"/>
              <p:nvPr/>
            </p:nvSpPr>
            <p:spPr>
              <a:xfrm>
                <a:off x="1406590" y="1347498"/>
                <a:ext cx="20842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bg1">
                        <a:lumMod val="9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프로젝트 개요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8062F5-647B-E93C-A524-10111988376F}"/>
                </a:ext>
              </a:extLst>
            </p:cNvPr>
            <p:cNvSpPr txBox="1"/>
            <p:nvPr/>
          </p:nvSpPr>
          <p:spPr>
            <a:xfrm>
              <a:off x="1519219" y="1832736"/>
              <a:ext cx="1963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1-1 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기획의도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33E586-E396-5BA4-7E43-3A962AA0EC26}"/>
              </a:ext>
            </a:extLst>
          </p:cNvPr>
          <p:cNvGrpSpPr/>
          <p:nvPr/>
        </p:nvGrpSpPr>
        <p:grpSpPr>
          <a:xfrm>
            <a:off x="751554" y="2725650"/>
            <a:ext cx="3395854" cy="1620701"/>
            <a:chOff x="782034" y="1227698"/>
            <a:chExt cx="3395854" cy="162070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3A768D4-2BCF-91EA-7E44-11C889714AD4}"/>
                </a:ext>
              </a:extLst>
            </p:cNvPr>
            <p:cNvGrpSpPr/>
            <p:nvPr/>
          </p:nvGrpSpPr>
          <p:grpSpPr>
            <a:xfrm>
              <a:off x="782034" y="1227698"/>
              <a:ext cx="2868955" cy="646331"/>
              <a:chOff x="782034" y="1227698"/>
              <a:chExt cx="2868955" cy="6463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9FEC34-FC28-BCEC-1F20-35D741688B2E}"/>
                  </a:ext>
                </a:extLst>
              </p:cNvPr>
              <p:cNvSpPr txBox="1"/>
              <p:nvPr/>
            </p:nvSpPr>
            <p:spPr>
              <a:xfrm>
                <a:off x="782034" y="1227698"/>
                <a:ext cx="8178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9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84C0DC-3DEA-1F79-D963-550B578FA981}"/>
                  </a:ext>
                </a:extLst>
              </p:cNvPr>
              <p:cNvSpPr txBox="1"/>
              <p:nvPr/>
            </p:nvSpPr>
            <p:spPr>
              <a:xfrm>
                <a:off x="1504247" y="1347498"/>
                <a:ext cx="21467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bg1">
                        <a:lumMod val="9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프로젝트  상세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747DCE-3CD1-9ED1-7800-0BF2473B449F}"/>
                </a:ext>
              </a:extLst>
            </p:cNvPr>
            <p:cNvSpPr txBox="1"/>
            <p:nvPr/>
          </p:nvSpPr>
          <p:spPr>
            <a:xfrm>
              <a:off x="1519219" y="1832736"/>
              <a:ext cx="26586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2-1 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브레인스토밍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2-2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요구사항 정의서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2-3   ERD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클라우드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F7CF818-44F1-994C-EEE9-A5560EF3083D}"/>
              </a:ext>
            </a:extLst>
          </p:cNvPr>
          <p:cNvGrpSpPr/>
          <p:nvPr/>
        </p:nvGrpSpPr>
        <p:grpSpPr>
          <a:xfrm>
            <a:off x="751554" y="4823916"/>
            <a:ext cx="3041821" cy="1312924"/>
            <a:chOff x="782034" y="1227698"/>
            <a:chExt cx="3041821" cy="131292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8523DB6-A65E-8861-B632-72ED627C7F22}"/>
                </a:ext>
              </a:extLst>
            </p:cNvPr>
            <p:cNvGrpSpPr/>
            <p:nvPr/>
          </p:nvGrpSpPr>
          <p:grpSpPr>
            <a:xfrm>
              <a:off x="782034" y="1227698"/>
              <a:ext cx="2788681" cy="1073907"/>
              <a:chOff x="782034" y="1227698"/>
              <a:chExt cx="2788681" cy="107390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5BD6AD-8D12-28D8-57B6-14AF09CF9876}"/>
                  </a:ext>
                </a:extLst>
              </p:cNvPr>
              <p:cNvSpPr txBox="1"/>
              <p:nvPr/>
            </p:nvSpPr>
            <p:spPr>
              <a:xfrm>
                <a:off x="782034" y="1227698"/>
                <a:ext cx="8210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9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A51C64-2FD2-4045-DC91-35979878CFD1}"/>
                  </a:ext>
                </a:extLst>
              </p:cNvPr>
              <p:cNvSpPr txBox="1"/>
              <p:nvPr/>
            </p:nvSpPr>
            <p:spPr>
              <a:xfrm>
                <a:off x="1486490" y="1347498"/>
                <a:ext cx="208422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bg1">
                        <a:lumMod val="9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프로젝트 시연</a:t>
                </a:r>
                <a:endParaRPr lang="en-US" altLang="ko-KR" sz="2800" spc="-300" dirty="0">
                  <a:solidFill>
                    <a:schemeClr val="bg1">
                      <a:lumMod val="9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sz="2800" spc="-300" dirty="0">
                  <a:solidFill>
                    <a:schemeClr val="bg1">
                      <a:lumMod val="9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E808F0-8FEC-E00E-E36E-FEEC1E9E83AE}"/>
                </a:ext>
              </a:extLst>
            </p:cNvPr>
            <p:cNvSpPr txBox="1"/>
            <p:nvPr/>
          </p:nvSpPr>
          <p:spPr>
            <a:xfrm>
              <a:off x="1519219" y="1832736"/>
              <a:ext cx="23046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3-1 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시연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3-2  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클래스설명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8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7607A-16C1-4061-B8B2-7B88A55C18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" y="0"/>
            <a:ext cx="1219098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C3366C-F554-41EA-A7FC-E0BBE650ECCB}"/>
              </a:ext>
            </a:extLst>
          </p:cNvPr>
          <p:cNvSpPr/>
          <p:nvPr/>
        </p:nvSpPr>
        <p:spPr>
          <a:xfrm>
            <a:off x="540083" y="3848242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BBC35F-A00F-4925-9782-1152D12E5D59}"/>
              </a:ext>
            </a:extLst>
          </p:cNvPr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33E13E-4057-4E12-9281-C0041EAE47BC}"/>
              </a:ext>
            </a:extLst>
          </p:cNvPr>
          <p:cNvCxnSpPr/>
          <p:nvPr/>
        </p:nvCxnSpPr>
        <p:spPr>
          <a:xfrm>
            <a:off x="540084" y="5181600"/>
            <a:ext cx="11651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959FBE-54F7-447E-BD7B-09A55B319F12}"/>
              </a:ext>
            </a:extLst>
          </p:cNvPr>
          <p:cNvSpPr txBox="1"/>
          <p:nvPr/>
        </p:nvSpPr>
        <p:spPr>
          <a:xfrm flipH="1">
            <a:off x="718819" y="2318404"/>
            <a:ext cx="128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C97D7-F128-4B61-8096-396738DB83B6}"/>
              </a:ext>
            </a:extLst>
          </p:cNvPr>
          <p:cNvSpPr txBox="1"/>
          <p:nvPr/>
        </p:nvSpPr>
        <p:spPr>
          <a:xfrm>
            <a:off x="718819" y="4090153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87945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139700" y="6718300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기획의도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841C44-8FD5-49C0-A9D7-F0FC191C139F}"/>
              </a:ext>
            </a:extLst>
          </p:cNvPr>
          <p:cNvSpPr/>
          <p:nvPr/>
        </p:nvSpPr>
        <p:spPr>
          <a:xfrm>
            <a:off x="1278428" y="224325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A9213D-87CE-4A3B-BCC3-2B6C9E8CC13B}"/>
              </a:ext>
            </a:extLst>
          </p:cNvPr>
          <p:cNvSpPr/>
          <p:nvPr/>
        </p:nvSpPr>
        <p:spPr>
          <a:xfrm>
            <a:off x="2688128" y="224325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AAD93D-74E8-4620-A9E7-DB0E5D5535FF}"/>
              </a:ext>
            </a:extLst>
          </p:cNvPr>
          <p:cNvSpPr txBox="1"/>
          <p:nvPr/>
        </p:nvSpPr>
        <p:spPr>
          <a:xfrm>
            <a:off x="1637833" y="2430132"/>
            <a:ext cx="42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DC7D53-A540-4AB2-98BC-6314928262ED}"/>
              </a:ext>
            </a:extLst>
          </p:cNvPr>
          <p:cNvSpPr txBox="1"/>
          <p:nvPr/>
        </p:nvSpPr>
        <p:spPr>
          <a:xfrm>
            <a:off x="2945222" y="2438323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3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3517A4-D1B0-4944-A865-1C2731C958C6}"/>
              </a:ext>
            </a:extLst>
          </p:cNvPr>
          <p:cNvSpPr/>
          <p:nvPr/>
        </p:nvSpPr>
        <p:spPr>
          <a:xfrm>
            <a:off x="1278428" y="3562756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59F0A0-3EA5-4932-8B8B-1B9F3F485E04}"/>
              </a:ext>
            </a:extLst>
          </p:cNvPr>
          <p:cNvSpPr/>
          <p:nvPr/>
        </p:nvSpPr>
        <p:spPr>
          <a:xfrm>
            <a:off x="2688128" y="3562756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79CAD-89C9-41B0-B631-39646EEC0CE7}"/>
              </a:ext>
            </a:extLst>
          </p:cNvPr>
          <p:cNvSpPr txBox="1"/>
          <p:nvPr/>
        </p:nvSpPr>
        <p:spPr>
          <a:xfrm>
            <a:off x="1599575" y="3696471"/>
            <a:ext cx="52610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AE38D7-110D-412D-B2C6-049DA1AE626E}"/>
              </a:ext>
            </a:extLst>
          </p:cNvPr>
          <p:cNvSpPr txBox="1"/>
          <p:nvPr/>
        </p:nvSpPr>
        <p:spPr>
          <a:xfrm>
            <a:off x="2945222" y="3736561"/>
            <a:ext cx="336823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Class DB </a:t>
            </a:r>
            <a:r>
              <a:rPr lang="ko-KR" altLang="en-US" sz="3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B1F95C-FC8C-4E82-96FD-E7AA90DAD460}"/>
              </a:ext>
            </a:extLst>
          </p:cNvPr>
          <p:cNvSpPr txBox="1"/>
          <p:nvPr/>
        </p:nvSpPr>
        <p:spPr>
          <a:xfrm>
            <a:off x="1603583" y="4820663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3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4AF9E7-E245-42FB-8052-5E621F37C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419100-98A4-4AFD-96BA-432981ECB532}"/>
              </a:ext>
            </a:extLst>
          </p:cNvPr>
          <p:cNvSpPr/>
          <p:nvPr/>
        </p:nvSpPr>
        <p:spPr>
          <a:xfrm>
            <a:off x="540083" y="3848242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A83D5A-CB84-4743-AEA5-9C531B414F64}"/>
              </a:ext>
            </a:extLst>
          </p:cNvPr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26F0FF-F9A3-4C7F-9354-F8CB6881AA76}"/>
              </a:ext>
            </a:extLst>
          </p:cNvPr>
          <p:cNvCxnSpPr/>
          <p:nvPr/>
        </p:nvCxnSpPr>
        <p:spPr>
          <a:xfrm>
            <a:off x="540084" y="5181600"/>
            <a:ext cx="11651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775BF9-1A88-4904-8029-21EA94648A60}"/>
              </a:ext>
            </a:extLst>
          </p:cNvPr>
          <p:cNvSpPr txBox="1"/>
          <p:nvPr/>
        </p:nvSpPr>
        <p:spPr>
          <a:xfrm flipH="1">
            <a:off x="718818" y="2318404"/>
            <a:ext cx="15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912C2-8A1D-413F-842D-DD4797C6B6F0}"/>
              </a:ext>
            </a:extLst>
          </p:cNvPr>
          <p:cNvSpPr txBox="1"/>
          <p:nvPr/>
        </p:nvSpPr>
        <p:spPr>
          <a:xfrm>
            <a:off x="718819" y="4090153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상세</a:t>
            </a:r>
          </a:p>
        </p:txBody>
      </p:sp>
    </p:spTree>
    <p:extLst>
      <p:ext uri="{BB962C8B-B14F-4D97-AF65-F5344CB8AC3E}">
        <p14:creationId xmlns:p14="http://schemas.microsoft.com/office/powerpoint/2010/main" val="3218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CBD8-2EF5-48AF-B0BB-713471950DBB}"/>
              </a:ext>
            </a:extLst>
          </p:cNvPr>
          <p:cNvSpPr txBox="1"/>
          <p:nvPr/>
        </p:nvSpPr>
        <p:spPr>
          <a:xfrm>
            <a:off x="901695" y="208377"/>
            <a:ext cx="273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브레인스토밍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60982C-184E-BCBA-6B10-DC6C941AC7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42" y="3622089"/>
            <a:ext cx="2844000" cy="2880000"/>
          </a:xfrm>
          <a:prstGeom prst="rect">
            <a:avLst/>
          </a:prstGeom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54B9EA2E-C349-AFCC-0BD3-5F01BA5C3F9D}"/>
              </a:ext>
            </a:extLst>
          </p:cNvPr>
          <p:cNvSpPr/>
          <p:nvPr/>
        </p:nvSpPr>
        <p:spPr>
          <a:xfrm>
            <a:off x="424213" y="990594"/>
            <a:ext cx="3672860" cy="2366651"/>
          </a:xfrm>
          <a:prstGeom prst="cloudCallout">
            <a:avLst>
              <a:gd name="adj1" fmla="val 57906"/>
              <a:gd name="adj2" fmla="val 515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고객이 물품을 구매하려면 제품을 검색해서 구매하는 기능을 넣어야지</a:t>
            </a:r>
          </a:p>
        </p:txBody>
      </p:sp>
      <p:sp>
        <p:nvSpPr>
          <p:cNvPr id="18" name="생각 풍선: 구름 모양 17">
            <a:extLst>
              <a:ext uri="{FF2B5EF4-FFF2-40B4-BE49-F238E27FC236}">
                <a16:creationId xmlns:a16="http://schemas.microsoft.com/office/drawing/2014/main" id="{29BBEA31-CA26-6CE8-EFC7-CD6E156F54E2}"/>
              </a:ext>
            </a:extLst>
          </p:cNvPr>
          <p:cNvSpPr/>
          <p:nvPr/>
        </p:nvSpPr>
        <p:spPr>
          <a:xfrm>
            <a:off x="4179877" y="347705"/>
            <a:ext cx="3915052" cy="2450237"/>
          </a:xfrm>
          <a:prstGeom prst="cloudCallout">
            <a:avLst>
              <a:gd name="adj1" fmla="val -2920"/>
              <a:gd name="adj2" fmla="val 7373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고객이 구매한 물품을 물품목록에서 입출고 할 수 있게 만들자</a:t>
            </a:r>
          </a:p>
        </p:txBody>
      </p:sp>
      <p:sp>
        <p:nvSpPr>
          <p:cNvPr id="19" name="생각 풍선: 구름 모양 18">
            <a:extLst>
              <a:ext uri="{FF2B5EF4-FFF2-40B4-BE49-F238E27FC236}">
                <a16:creationId xmlns:a16="http://schemas.microsoft.com/office/drawing/2014/main" id="{6700386D-5F57-E48B-BA39-E216A2D912B5}"/>
              </a:ext>
            </a:extLst>
          </p:cNvPr>
          <p:cNvSpPr/>
          <p:nvPr/>
        </p:nvSpPr>
        <p:spPr>
          <a:xfrm>
            <a:off x="8187313" y="716408"/>
            <a:ext cx="3835753" cy="2329582"/>
          </a:xfrm>
          <a:prstGeom prst="cloudCallout">
            <a:avLst>
              <a:gd name="adj1" fmla="val -64576"/>
              <a:gd name="adj2" fmla="val 628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입장에서 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지점을 관리할 수 있게 만들어 볼까</a:t>
            </a:r>
          </a:p>
        </p:txBody>
      </p:sp>
      <p:sp>
        <p:nvSpPr>
          <p:cNvPr id="20" name="생각 풍선: 구름 모양 19">
            <a:extLst>
              <a:ext uri="{FF2B5EF4-FFF2-40B4-BE49-F238E27FC236}">
                <a16:creationId xmlns:a16="http://schemas.microsoft.com/office/drawing/2014/main" id="{1B51E306-D265-B9C2-ED3A-0E257CB654A1}"/>
              </a:ext>
            </a:extLst>
          </p:cNvPr>
          <p:cNvSpPr/>
          <p:nvPr/>
        </p:nvSpPr>
        <p:spPr>
          <a:xfrm>
            <a:off x="7593368" y="3170533"/>
            <a:ext cx="4174419" cy="2329582"/>
          </a:xfrm>
          <a:prstGeom prst="cloudCallout">
            <a:avLst>
              <a:gd name="adj1" fmla="val -60288"/>
              <a:gd name="adj2" fmla="val 251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프로그램을 실행할 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메뉴를 사용자가 이용하기 편리하게 어떻게 구현할까</a:t>
            </a:r>
          </a:p>
        </p:txBody>
      </p:sp>
      <p:sp>
        <p:nvSpPr>
          <p:cNvPr id="21" name="생각 풍선: 구름 모양 20">
            <a:extLst>
              <a:ext uri="{FF2B5EF4-FFF2-40B4-BE49-F238E27FC236}">
                <a16:creationId xmlns:a16="http://schemas.microsoft.com/office/drawing/2014/main" id="{AC29C380-63FD-07CB-47D1-56FB1EB4737E}"/>
              </a:ext>
            </a:extLst>
          </p:cNvPr>
          <p:cNvSpPr/>
          <p:nvPr/>
        </p:nvSpPr>
        <p:spPr>
          <a:xfrm>
            <a:off x="310888" y="3429000"/>
            <a:ext cx="4287746" cy="2450237"/>
          </a:xfrm>
          <a:prstGeom prst="cloudCallout">
            <a:avLst>
              <a:gd name="adj1" fmla="val 56137"/>
              <a:gd name="adj2" fmla="val 15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고객이 사용하려면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기능이 필요하겠지</a:t>
            </a:r>
            <a:r>
              <a:rPr lang="en-US" altLang="ko-KR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 </a:t>
            </a:r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회원가입과 정보조회를 할 수 있게 만들자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37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BFC1E-CCC1-E67A-9266-A94A23833F4D}"/>
              </a:ext>
            </a:extLst>
          </p:cNvPr>
          <p:cNvSpPr txBox="1"/>
          <p:nvPr/>
        </p:nvSpPr>
        <p:spPr>
          <a:xfrm>
            <a:off x="901695" y="208377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요구사항 정의서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A14FFD4C-EAD4-2586-251B-3EE8481CA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30907"/>
              </p:ext>
            </p:extLst>
          </p:nvPr>
        </p:nvGraphicFramePr>
        <p:xfrm>
          <a:off x="1540030" y="1767453"/>
          <a:ext cx="9111942" cy="4007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7314">
                  <a:extLst>
                    <a:ext uri="{9D8B030D-6E8A-4147-A177-3AD203B41FA5}">
                      <a16:colId xmlns:a16="http://schemas.microsoft.com/office/drawing/2014/main" val="883358933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704546422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3128857127"/>
                    </a:ext>
                  </a:extLst>
                </a:gridCol>
              </a:tblGrid>
              <a:tr h="477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 err="1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상세설명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필수데이터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91219"/>
                  </a:ext>
                </a:extLst>
              </a:tr>
              <a:tr h="806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회원가입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회원가입 기능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이름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주소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이메일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b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회원번호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3973760"/>
                  </a:ext>
                </a:extLst>
              </a:tr>
              <a:tr h="1110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회원정보조회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 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를 입력 받아 회원 이름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주소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이메일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적립금액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회원등급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누적금액을 조회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이름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주소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이메일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b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적립금액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회원등급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누적금액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2638804"/>
                  </a:ext>
                </a:extLst>
              </a:tr>
              <a:tr h="806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회원정보수정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 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를 입력 받고 수정할 데이터를 입력 받아서 정보 수정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이름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주소</a:t>
                      </a:r>
                      <a:r>
                        <a:rPr lang="en-US" altLang="ko-KR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이메일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9730855"/>
                  </a:ext>
                </a:extLst>
              </a:tr>
              <a:tr h="806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회원탈퇴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회원탈퇴 기능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ID, PW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660840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E4AB51-1306-CB89-2A6D-048E19DEBAF5}"/>
              </a:ext>
            </a:extLst>
          </p:cNvPr>
          <p:cNvSpPr txBox="1"/>
          <p:nvPr/>
        </p:nvSpPr>
        <p:spPr>
          <a:xfrm>
            <a:off x="1473688" y="1254174"/>
            <a:ext cx="169790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고객정보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6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BFC1E-CCC1-E67A-9266-A94A23833F4D}"/>
              </a:ext>
            </a:extLst>
          </p:cNvPr>
          <p:cNvSpPr txBox="1"/>
          <p:nvPr/>
        </p:nvSpPr>
        <p:spPr>
          <a:xfrm>
            <a:off x="901695" y="208377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요구사항 정의서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A14FFD4C-EAD4-2586-251B-3EE8481CA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922941"/>
              </p:ext>
            </p:extLst>
          </p:nvPr>
        </p:nvGraphicFramePr>
        <p:xfrm>
          <a:off x="1540030" y="2121764"/>
          <a:ext cx="9111942" cy="3098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7314">
                  <a:extLst>
                    <a:ext uri="{9D8B030D-6E8A-4147-A177-3AD203B41FA5}">
                      <a16:colId xmlns:a16="http://schemas.microsoft.com/office/drawing/2014/main" val="883358933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704546422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3128857127"/>
                    </a:ext>
                  </a:extLst>
                </a:gridCol>
              </a:tblGrid>
              <a:tr h="409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 err="1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상세설명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필수데이터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91219"/>
                  </a:ext>
                </a:extLst>
              </a:tr>
              <a:tr h="796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로그인기능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사용자의 아이디와 비밀번호 입력받아 로그인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고객정보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3973760"/>
                  </a:ext>
                </a:extLst>
              </a:tr>
              <a:tr h="10964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포인트관리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사용자의 포인트를 사용 적립관리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고객정보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2638804"/>
                  </a:ext>
                </a:extLst>
              </a:tr>
              <a:tr h="796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품목검색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품목을 검색하여 유효하면 반환 결제하면 품목수 차감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물품정보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973085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E4AB51-1306-CB89-2A6D-048E19DEBAF5}"/>
              </a:ext>
            </a:extLst>
          </p:cNvPr>
          <p:cNvSpPr txBox="1"/>
          <p:nvPr/>
        </p:nvSpPr>
        <p:spPr>
          <a:xfrm>
            <a:off x="1473688" y="1547141"/>
            <a:ext cx="169790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품목구매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61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8AC95A-1721-4799-A88C-8CFCB4FD8FCF}"/>
              </a:ext>
            </a:extLst>
          </p:cNvPr>
          <p:cNvSpPr/>
          <p:nvPr/>
        </p:nvSpPr>
        <p:spPr>
          <a:xfrm>
            <a:off x="0" y="88899"/>
            <a:ext cx="139700" cy="901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196F41-4BC6-4EA3-B20D-DACD2E972834}"/>
              </a:ext>
            </a:extLst>
          </p:cNvPr>
          <p:cNvCxnSpPr>
            <a:cxnSpLocks/>
          </p:cNvCxnSpPr>
          <p:nvPr/>
        </p:nvCxnSpPr>
        <p:spPr>
          <a:xfrm>
            <a:off x="69850" y="6722617"/>
            <a:ext cx="989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B7B81-F6B6-4422-9181-E12FCFD1760D}"/>
              </a:ext>
            </a:extLst>
          </p:cNvPr>
          <p:cNvSpPr/>
          <p:nvPr/>
        </p:nvSpPr>
        <p:spPr>
          <a:xfrm rot="5400000">
            <a:off x="380997" y="-381000"/>
            <a:ext cx="139700" cy="901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BFC1E-CCC1-E67A-9266-A94A23833F4D}"/>
              </a:ext>
            </a:extLst>
          </p:cNvPr>
          <p:cNvSpPr txBox="1"/>
          <p:nvPr/>
        </p:nvSpPr>
        <p:spPr>
          <a:xfrm>
            <a:off x="901695" y="208377"/>
            <a:ext cx="32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spc="-150" dirty="0">
                <a:solidFill>
                  <a:srgbClr val="554F4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요구사항 정의서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4AB51-1306-CB89-2A6D-048E19DEBAF5}"/>
              </a:ext>
            </a:extLst>
          </p:cNvPr>
          <p:cNvSpPr txBox="1"/>
          <p:nvPr/>
        </p:nvSpPr>
        <p:spPr>
          <a:xfrm>
            <a:off x="1487182" y="1566932"/>
            <a:ext cx="169790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물품정보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8EA960-AEAD-B29D-5C5B-7C9C970F8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83979"/>
              </p:ext>
            </p:extLst>
          </p:nvPr>
        </p:nvGraphicFramePr>
        <p:xfrm>
          <a:off x="1563466" y="2121408"/>
          <a:ext cx="9111942" cy="31821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37314">
                  <a:extLst>
                    <a:ext uri="{9D8B030D-6E8A-4147-A177-3AD203B41FA5}">
                      <a16:colId xmlns:a16="http://schemas.microsoft.com/office/drawing/2014/main" val="3987521617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2054721252"/>
                    </a:ext>
                  </a:extLst>
                </a:gridCol>
                <a:gridCol w="3037314">
                  <a:extLst>
                    <a:ext uri="{9D8B030D-6E8A-4147-A177-3AD203B41FA5}">
                      <a16:colId xmlns:a16="http://schemas.microsoft.com/office/drawing/2014/main" val="1652687795"/>
                    </a:ext>
                  </a:extLst>
                </a:gridCol>
              </a:tblGrid>
              <a:tr h="421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상세설명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필수 데이터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3250821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목록 조회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목록 제작 기능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번호</a:t>
                      </a:r>
                      <a: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카테고리</a:t>
                      </a:r>
                      <a: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물품명</a:t>
                      </a:r>
                      <a: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b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수량</a:t>
                      </a:r>
                      <a:r>
                        <a:rPr lang="en-US" altLang="ko-KR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가격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6140533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목록 조회</a:t>
                      </a:r>
                      <a:r>
                        <a:rPr lang="en-US" altLang="ko-KR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수정</a:t>
                      </a:r>
                      <a:r>
                        <a:rPr lang="en-US" altLang="ko-KR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삭제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조회하고자 하는 물품 번호를 입력하면 기능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번호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0229506"/>
                  </a:ext>
                </a:extLst>
              </a:tr>
              <a:tr h="920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입출고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번호를 받아서 수량 추가 기능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물품 번호</a:t>
                      </a:r>
                      <a:r>
                        <a:rPr lang="en-US" altLang="ko-KR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700" u="none" strike="noStrike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수량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392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tea_2010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353</Words>
  <Application>Microsoft Office PowerPoint</Application>
  <PresentationFormat>와이드스크린</PresentationFormat>
  <Paragraphs>117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G마켓 산스 TTF Medium</vt:lpstr>
      <vt:lpstr>G마켓 산스 TTF Bold</vt:lpstr>
      <vt:lpstr>G마켓 산스 TTF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아영</cp:lastModifiedBy>
  <cp:revision>35</cp:revision>
  <dcterms:created xsi:type="dcterms:W3CDTF">2020-10-18T02:36:22Z</dcterms:created>
  <dcterms:modified xsi:type="dcterms:W3CDTF">2023-02-23T08:09:37Z</dcterms:modified>
</cp:coreProperties>
</file>